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6" r:id="rId10"/>
    <p:sldId id="277" r:id="rId11"/>
    <p:sldId id="283" r:id="rId12"/>
    <p:sldId id="281" r:id="rId13"/>
    <p:sldId id="282" r:id="rId14"/>
    <p:sldId id="278" r:id="rId15"/>
    <p:sldId id="279" r:id="rId16"/>
    <p:sldId id="280" r:id="rId17"/>
    <p:sldId id="262" r:id="rId18"/>
  </p:sldIdLst>
  <p:sldSz cx="10080625" cy="7561263"/>
  <p:notesSz cx="6797675" cy="9926638"/>
  <p:defaultTextStyle>
    <a:defPPr>
      <a:defRPr lang="de-DE"/>
    </a:defPPr>
    <a:lvl1pPr algn="l" defTabSz="10683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33400" indent="-76200" algn="l" defTabSz="10683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68388" indent="-153988" algn="l" defTabSz="10683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603375" indent="-231775" algn="l" defTabSz="10683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138363" indent="-309563" algn="l" defTabSz="10683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80">
          <p15:clr>
            <a:srgbClr val="A4A3A4"/>
          </p15:clr>
        </p15:guide>
        <p15:guide id="2" orient="horz" pos="1134">
          <p15:clr>
            <a:srgbClr val="A4A3A4"/>
          </p15:clr>
        </p15:guide>
        <p15:guide id="3" orient="horz" pos="4422">
          <p15:clr>
            <a:srgbClr val="A4A3A4"/>
          </p15:clr>
        </p15:guide>
        <p15:guide id="4" orient="horz" pos="4536">
          <p15:clr>
            <a:srgbClr val="A4A3A4"/>
          </p15:clr>
        </p15:guide>
        <p15:guide id="5" pos="4763">
          <p15:clr>
            <a:srgbClr val="A4A3A4"/>
          </p15:clr>
        </p15:guide>
        <p15:guide id="6" pos="6123">
          <p15:clr>
            <a:srgbClr val="A4A3A4"/>
          </p15:clr>
        </p15:guide>
        <p15:guide id="7" pos="227">
          <p15:clr>
            <a:srgbClr val="A4A3A4"/>
          </p15:clr>
        </p15:guide>
        <p15:guide id="8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scher, Axel" initials="FA" lastIdx="3" clrIdx="0">
    <p:extLst>
      <p:ext uri="{19B8F6BF-5375-455C-9EA6-DF929625EA0E}">
        <p15:presenceInfo xmlns:p15="http://schemas.microsoft.com/office/powerpoint/2012/main" userId="S-1-5-21-299502267-602162358-725345543-86087" providerId="AD"/>
      </p:ext>
    </p:extLst>
  </p:cmAuthor>
  <p:cmAuthor id="2" name="Liebscher, Steffen" initials="LS" lastIdx="1" clrIdx="1">
    <p:extLst>
      <p:ext uri="{19B8F6BF-5375-455C-9EA6-DF929625EA0E}">
        <p15:presenceInfo xmlns:p15="http://schemas.microsoft.com/office/powerpoint/2012/main" userId="S-1-5-21-299502267-602162358-725345543-94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D8CC"/>
    <a:srgbClr val="A49E95"/>
    <a:srgbClr val="E3E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howGuides="1">
      <p:cViewPr varScale="1">
        <p:scale>
          <a:sx n="66" d="100"/>
          <a:sy n="66" d="100"/>
        </p:scale>
        <p:origin x="1296" y="84"/>
      </p:cViewPr>
      <p:guideLst>
        <p:guide orient="horz" pos="680"/>
        <p:guide orient="horz" pos="1134"/>
        <p:guide orient="horz" pos="4422"/>
        <p:guide orient="horz" pos="4536"/>
        <p:guide pos="4763"/>
        <p:guide pos="6123"/>
        <p:guide pos="227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17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52437" y="9428163"/>
            <a:ext cx="5106676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696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Dienststelle  |  Thema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59113" y="9428163"/>
            <a:ext cx="72009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696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329D2CB-E83F-4387-92C7-0A65107515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98492" y="462744"/>
            <a:ext cx="5400689" cy="405138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632459" y="9428163"/>
            <a:ext cx="492665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696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Dienststelle  |  Thema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59112" y="9428163"/>
            <a:ext cx="60610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69634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0AD8EEE-1697-4AAA-AAD1-8062E8AEB0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10683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33400" algn="l" defTabSz="10683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68388" algn="l" defTabSz="10683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03375" algn="l" defTabSz="10683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38363" algn="l" defTabSz="1068388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74084" algn="l" defTabSz="10696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08901" algn="l" defTabSz="10696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743718" algn="l" defTabSz="10696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78536" algn="l" defTabSz="106963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8500" y="461963"/>
            <a:ext cx="5400675" cy="40528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Dienststelle  |  Thema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AD8EEE-1697-4AAA-AAD1-8062E8AEB00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98500" y="579438"/>
            <a:ext cx="5400675" cy="40528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5379090" y="9428163"/>
            <a:ext cx="720092" cy="496887"/>
          </a:xfrm>
        </p:spPr>
        <p:txBody>
          <a:bodyPr/>
          <a:lstStyle/>
          <a:p>
            <a:pPr>
              <a:defRPr/>
            </a:pPr>
            <a:fld id="{10AD8EEE-1697-4AAA-AAD1-8062E8AEB00C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2459" y="9428163"/>
            <a:ext cx="4926653" cy="496887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Dienststelle  |  Thema</a:t>
            </a:r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180975" y="4681091"/>
            <a:ext cx="9718675" cy="2700000"/>
          </a:xfrm>
          <a:prstGeom prst="rect">
            <a:avLst/>
          </a:prstGeom>
          <a:solidFill>
            <a:srgbClr val="A49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9634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180975" y="4681091"/>
            <a:ext cx="9718675" cy="2700000"/>
          </a:xfrm>
          <a:prstGeom prst="rect">
            <a:avLst/>
          </a:prstGeom>
          <a:solidFill>
            <a:srgbClr val="A49E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9634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0363" y="2880516"/>
            <a:ext cx="9359900" cy="90011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34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69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4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39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74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08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43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78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pic>
        <p:nvPicPr>
          <p:cNvPr id="6" name="Grafik 5" descr="Klamme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740657" y="7201114"/>
            <a:ext cx="1440000" cy="36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2" y="539750"/>
            <a:ext cx="9360547" cy="1023938"/>
          </a:xfrm>
        </p:spPr>
        <p:txBody>
          <a:bodyPr tIns="0"/>
          <a:lstStyle>
            <a:lvl1pPr>
              <a:defRPr baseline="0"/>
            </a:lvl1pPr>
          </a:lstStyle>
          <a:p>
            <a:r>
              <a:rPr lang="de-DE" dirty="0" smtClean="0"/>
              <a:t>Die Nürnberger Prozesse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363" y="1800378"/>
            <a:ext cx="9359900" cy="5219547"/>
          </a:xfrm>
        </p:spPr>
        <p:txBody>
          <a:bodyPr/>
          <a:lstStyle>
            <a:lvl2pPr>
              <a:defRPr/>
            </a:lvl2pPr>
            <a:lvl3pPr marL="803275" indent="-260350">
              <a:buFont typeface="Symbol" pitchFamily="18" charset="2"/>
              <a:buChar char="-"/>
              <a:defRPr sz="1800"/>
            </a:lvl3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714" y="7021091"/>
            <a:ext cx="6660851" cy="360000"/>
          </a:xfrm>
          <a:prstGeom prst="rect">
            <a:avLst/>
          </a:prstGeom>
        </p:spPr>
        <p:txBody>
          <a:bodyPr vert="horz" lIns="106964" tIns="53482" rIns="106964" bIns="53482" rtlCol="0" anchor="b" anchorCtr="0"/>
          <a:lstStyle>
            <a:lvl1pPr algn="l" defTabSz="10696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dirty="0" smtClean="0"/>
              <a:t>Memorium Nürnberger Prozesse 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7020565" y="70209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de-DE" sz="11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DDAAE1D1-68DC-4F64-8590-87B353DAB64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2" y="539750"/>
            <a:ext cx="9360547" cy="1023938"/>
          </a:xfrm>
        </p:spPr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9713" y="1800378"/>
            <a:ext cx="4500575" cy="52206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20334" y="1800378"/>
            <a:ext cx="4500575" cy="52206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714" y="7021091"/>
            <a:ext cx="6660851" cy="360000"/>
          </a:xfrm>
          <a:prstGeom prst="rect">
            <a:avLst/>
          </a:prstGeom>
        </p:spPr>
        <p:txBody>
          <a:bodyPr vert="horz" lIns="106964" tIns="53482" rIns="106964" bIns="53482" rtlCol="0" anchor="b" anchorCtr="0"/>
          <a:lstStyle>
            <a:lvl1pPr algn="l" defTabSz="10696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Dienststelle  |  Thema</a:t>
            </a:r>
            <a:endParaRPr lang="de-DE" dirty="0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7020565" y="70209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de-DE" sz="11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DDAAE1D1-68DC-4F64-8590-87B353DAB64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60362" y="539750"/>
            <a:ext cx="9360547" cy="1023938"/>
          </a:xfrm>
        </p:spPr>
        <p:txBody>
          <a:bodyPr/>
          <a:lstStyle/>
          <a:p>
            <a:r>
              <a:rPr lang="de-DE" dirty="0" smtClean="0"/>
              <a:t>Titelmaster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714" y="7021091"/>
            <a:ext cx="6660851" cy="360000"/>
          </a:xfrm>
          <a:prstGeom prst="rect">
            <a:avLst/>
          </a:prstGeom>
        </p:spPr>
        <p:txBody>
          <a:bodyPr vert="horz" lIns="106964" tIns="53482" rIns="106964" bIns="53482" rtlCol="0" anchor="b" anchorCtr="0"/>
          <a:lstStyle>
            <a:lvl1pPr algn="l" defTabSz="10696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Dienststelle  |  Thema</a:t>
            </a:r>
            <a:endParaRPr lang="de-DE" dirty="0"/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7020565" y="70209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de-DE" sz="11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DDAAE1D1-68DC-4F64-8590-87B353DAB64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80975" y="539750"/>
            <a:ext cx="9718675" cy="6842125"/>
          </a:xfrm>
          <a:prstGeom prst="rect">
            <a:avLst/>
          </a:prstGeom>
          <a:solidFill>
            <a:srgbClr val="E3E1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9634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60363" y="539750"/>
            <a:ext cx="9072562" cy="10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64" tIns="0" rIns="1069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2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60363" y="1763713"/>
            <a:ext cx="93599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6964" tIns="53482" rIns="106964" bIns="534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714" y="7021091"/>
            <a:ext cx="6660851" cy="360000"/>
          </a:xfrm>
          <a:prstGeom prst="rect">
            <a:avLst/>
          </a:prstGeom>
        </p:spPr>
        <p:txBody>
          <a:bodyPr vert="horz" lIns="106964" tIns="53482" rIns="106964" bIns="53482" rtlCol="0" anchor="b" anchorCtr="0"/>
          <a:lstStyle>
            <a:lvl1pPr algn="l" defTabSz="1069634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de-DE" smtClean="0"/>
              <a:t>Dienststelle  |  Thema</a:t>
            </a:r>
            <a:endParaRPr lang="de-DE" dirty="0"/>
          </a:p>
        </p:txBody>
      </p:sp>
      <p:pic>
        <p:nvPicPr>
          <p:cNvPr id="8" name="Grafik 7" descr="Klammer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657" y="7201114"/>
            <a:ext cx="1440000" cy="360000"/>
          </a:xfrm>
          <a:prstGeom prst="rect">
            <a:avLst/>
          </a:prstGeom>
        </p:spPr>
      </p:pic>
      <p:pic>
        <p:nvPicPr>
          <p:cNvPr id="9" name="Grafik 8" descr="stn_markenzeichen_rgb_1106v01 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657" y="0"/>
            <a:ext cx="1438656" cy="899160"/>
          </a:xfrm>
          <a:prstGeom prst="rect">
            <a:avLst/>
          </a:prstGeom>
        </p:spPr>
      </p:pic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7020565" y="70209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lang="de-DE" sz="11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fld id="{DDAAE1D1-68DC-4F64-8590-87B353DAB64F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180975" y="539750"/>
            <a:ext cx="9718675" cy="6842125"/>
          </a:xfrm>
          <a:prstGeom prst="rect">
            <a:avLst/>
          </a:prstGeom>
          <a:solidFill>
            <a:srgbClr val="E1D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069634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" name="Grafik 10" descr="Klammer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740657" y="7201114"/>
            <a:ext cx="1440000" cy="360000"/>
          </a:xfrm>
          <a:prstGeom prst="rect">
            <a:avLst/>
          </a:prstGeom>
        </p:spPr>
      </p:pic>
      <p:pic>
        <p:nvPicPr>
          <p:cNvPr id="13" name="Grafik 12" descr="stn_markenzeichen_rgb_1106v01 3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40657" y="0"/>
            <a:ext cx="1438656" cy="8991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dt="0"/>
  <p:txStyles>
    <p:titleStyle>
      <a:lvl1pPr algn="l" defTabSz="1068388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defTabSz="1068388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63525" indent="-263525" algn="l" defTabSz="1068388" rtl="0" eaLnBrk="1" fontAlgn="base" hangingPunct="1">
        <a:spcBef>
          <a:spcPct val="20000"/>
        </a:spcBef>
        <a:spcAft>
          <a:spcPct val="0"/>
        </a:spcAft>
        <a:buSzPct val="75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538163" indent="-274638" algn="l" defTabSz="1068388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336675" indent="-266700" algn="l" defTabSz="1068388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" charset="0"/>
        </a:defRPr>
      </a:lvl3pPr>
      <a:lvl4pPr marL="1871663" indent="-266700" algn="l" defTabSz="1068388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4pPr>
      <a:lvl5pPr marL="2406650" indent="-266700" algn="l" defTabSz="1068388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Arial" charset="0"/>
        </a:defRPr>
      </a:lvl5pPr>
      <a:lvl6pPr marL="2941493" indent="-267408" algn="l" defTabSz="10696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476310" indent="-267408" algn="l" defTabSz="10696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11126" indent="-267408" algn="l" defTabSz="10696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545944" indent="-267408" algn="l" defTabSz="106963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4817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634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452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39268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4084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08901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43718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536" algn="l" defTabSz="106963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museen.nuernberg.de/memorium-nuernberger-prozess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ctrTitle" idx="4294967295"/>
          </p:nvPr>
        </p:nvSpPr>
        <p:spPr>
          <a:xfrm>
            <a:off x="0" y="2700511"/>
            <a:ext cx="10080625" cy="1944216"/>
          </a:xfrm>
        </p:spPr>
        <p:txBody>
          <a:bodyPr/>
          <a:lstStyle/>
          <a:p>
            <a:pPr algn="ctr"/>
            <a:r>
              <a:rPr lang="de-DE" sz="2400" dirty="0">
                <a:latin typeface="Arial" charset="0"/>
                <a:cs typeface="Arial" charset="0"/>
              </a:rPr>
              <a:t>Die Bedeutung der</a:t>
            </a:r>
            <a:br>
              <a:rPr lang="de-DE" sz="2400" dirty="0">
                <a:latin typeface="Arial" charset="0"/>
                <a:cs typeface="Arial" charset="0"/>
              </a:rPr>
            </a:br>
            <a:r>
              <a:rPr lang="de-DE" sz="2400" dirty="0">
                <a:latin typeface="Arial" charset="0"/>
                <a:cs typeface="Arial" charset="0"/>
              </a:rPr>
              <a:t>Nürnberger Prozesse </a:t>
            </a:r>
            <a:br>
              <a:rPr lang="de-DE" sz="2400" dirty="0">
                <a:latin typeface="Arial" charset="0"/>
                <a:cs typeface="Arial" charset="0"/>
              </a:rPr>
            </a:br>
            <a:r>
              <a:rPr lang="de-DE" sz="1800" dirty="0">
                <a:latin typeface="Arial" charset="0"/>
                <a:cs typeface="Arial" charset="0"/>
              </a:rPr>
              <a:t/>
            </a:r>
            <a:br>
              <a:rPr lang="de-DE" sz="1800" dirty="0">
                <a:latin typeface="Arial" charset="0"/>
                <a:cs typeface="Arial" charset="0"/>
              </a:rPr>
            </a:br>
            <a:endParaRPr lang="de-DE" sz="1800" dirty="0" smtClean="0">
              <a:latin typeface="Arial" charset="0"/>
              <a:cs typeface="Arial" charset="0"/>
            </a:endParaRPr>
          </a:p>
        </p:txBody>
      </p:sp>
      <p:sp>
        <p:nvSpPr>
          <p:cNvPr id="9219" name="Untertitel 2"/>
          <p:cNvSpPr>
            <a:spLocks noGrp="1"/>
          </p:cNvSpPr>
          <p:nvPr>
            <p:ph type="subTitle" idx="1"/>
          </p:nvPr>
        </p:nvSpPr>
        <p:spPr>
          <a:xfrm>
            <a:off x="-1" y="5220791"/>
            <a:ext cx="10080625" cy="1836093"/>
          </a:xfrm>
        </p:spPr>
        <p:txBody>
          <a:bodyPr/>
          <a:lstStyle/>
          <a:p>
            <a:pPr algn="ctr"/>
            <a:r>
              <a:rPr lang="de-DE" sz="1800" dirty="0">
                <a:latin typeface="Arial" charset="0"/>
                <a:cs typeface="Arial" charset="0"/>
              </a:rPr>
              <a:t>Unterrichtseinheit </a:t>
            </a:r>
            <a:br>
              <a:rPr lang="de-DE" sz="1800" dirty="0">
                <a:latin typeface="Arial" charset="0"/>
                <a:cs typeface="Arial" charset="0"/>
              </a:rPr>
            </a:br>
            <a:r>
              <a:rPr lang="de-DE" sz="1800" dirty="0">
                <a:latin typeface="Arial" charset="0"/>
                <a:cs typeface="Arial" charset="0"/>
              </a:rPr>
              <a:t>für die Klassen 9 – 12</a:t>
            </a:r>
            <a:br>
              <a:rPr lang="de-DE" sz="1800" dirty="0">
                <a:latin typeface="Arial" charset="0"/>
                <a:cs typeface="Arial" charset="0"/>
              </a:rPr>
            </a:br>
            <a:r>
              <a:rPr lang="de-DE" sz="1800" dirty="0">
                <a:latin typeface="Arial" charset="0"/>
                <a:cs typeface="Arial" charset="0"/>
              </a:rPr>
              <a:t/>
            </a:r>
            <a:br>
              <a:rPr lang="de-DE" sz="1800" dirty="0">
                <a:latin typeface="Arial" charset="0"/>
                <a:cs typeface="Arial" charset="0"/>
              </a:rPr>
            </a:br>
            <a:r>
              <a:rPr lang="de-DE" sz="1800" dirty="0" smtClean="0">
                <a:latin typeface="Arial" charset="0"/>
                <a:cs typeface="Arial" charset="0"/>
              </a:rPr>
              <a:t>Memorium </a:t>
            </a:r>
            <a:r>
              <a:rPr lang="de-DE" sz="1800" dirty="0">
                <a:latin typeface="Arial" charset="0"/>
                <a:cs typeface="Arial" charset="0"/>
              </a:rPr>
              <a:t>Nürnberger Prozesse</a:t>
            </a:r>
            <a:r>
              <a:rPr lang="de-DE" dirty="0">
                <a:latin typeface="Arial" charset="0"/>
                <a:cs typeface="Arial" charset="0"/>
              </a:rPr>
              <a:t/>
            </a:r>
            <a:br>
              <a:rPr lang="de-DE" dirty="0">
                <a:latin typeface="Arial" charset="0"/>
                <a:cs typeface="Arial" charset="0"/>
              </a:rPr>
            </a:br>
            <a:endParaRPr lang="de-DE" dirty="0" smtClean="0">
              <a:latin typeface="Arial" charset="0"/>
              <a:cs typeface="Arial" charset="0"/>
            </a:endParaRPr>
          </a:p>
        </p:txBody>
      </p:sp>
      <p:pic>
        <p:nvPicPr>
          <p:cNvPr id="6" name="Grafik 5" descr="Klamme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0657" y="7200900"/>
            <a:ext cx="1440000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Was wurde im Saal für den Prozess verändert</a:t>
            </a:r>
            <a:r>
              <a:rPr lang="de-DE" dirty="0" smtClean="0"/>
              <a:t>?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Die Rückwand des Saales </a:t>
            </a:r>
          </a:p>
          <a:p>
            <a:pPr lvl="0"/>
            <a:r>
              <a:rPr lang="de-DE" dirty="0"/>
              <a:t>Die Täfelung der Decke</a:t>
            </a:r>
          </a:p>
          <a:p>
            <a:pPr lvl="0"/>
            <a:r>
              <a:rPr lang="de-DE" dirty="0"/>
              <a:t>Der Parkettboden</a:t>
            </a:r>
          </a:p>
          <a:p>
            <a:pPr lvl="0"/>
            <a:r>
              <a:rPr lang="de-DE" dirty="0" smtClean="0"/>
              <a:t>Die Türen wurden ausgetauscht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667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Was </a:t>
            </a:r>
            <a:r>
              <a:rPr lang="de-DE" dirty="0"/>
              <a:t>war die Rolle der Presse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Exklusiv Interviews mit den Angeklagten veröffentlichen</a:t>
            </a:r>
          </a:p>
          <a:p>
            <a:pPr lvl="0"/>
            <a:r>
              <a:rPr lang="de-DE" dirty="0"/>
              <a:t>Eigenständige Recherche zu den Anklagepunkten</a:t>
            </a:r>
          </a:p>
          <a:p>
            <a:pPr lvl="0"/>
            <a:r>
              <a:rPr lang="de-DE" dirty="0"/>
              <a:t>Nur Positives über die Nürnberger Prozesse zu berichten</a:t>
            </a:r>
          </a:p>
          <a:p>
            <a:pPr lvl="0"/>
            <a:r>
              <a:rPr lang="de-DE" dirty="0"/>
              <a:t>Lückenlose Berichterstattung </a:t>
            </a:r>
            <a:r>
              <a:rPr lang="de-DE" dirty="0" smtClean="0"/>
              <a:t>gewährleisten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02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Robert H. Jackson war…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Russischer Richter</a:t>
            </a:r>
          </a:p>
          <a:p>
            <a:r>
              <a:rPr lang="de-DE" dirty="0" smtClean="0"/>
              <a:t>Angeklagter</a:t>
            </a:r>
          </a:p>
          <a:p>
            <a:r>
              <a:rPr lang="de-DE" dirty="0" smtClean="0"/>
              <a:t>Amerikanischer Chefankläger</a:t>
            </a:r>
          </a:p>
          <a:p>
            <a:r>
              <a:rPr lang="de-DE" dirty="0" smtClean="0"/>
              <a:t>Zeuge der Verteidigung 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237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Welches ist kein Menschenrecht?</a:t>
            </a:r>
          </a:p>
          <a:p>
            <a:endParaRPr lang="de-DE" dirty="0"/>
          </a:p>
          <a:p>
            <a:pPr lvl="0"/>
            <a:r>
              <a:rPr lang="de-DE" dirty="0"/>
              <a:t>Das Recht auf Bildung</a:t>
            </a:r>
          </a:p>
          <a:p>
            <a:pPr lvl="0"/>
            <a:r>
              <a:rPr lang="de-DE" dirty="0"/>
              <a:t>Das Recht auf ein Haustier</a:t>
            </a:r>
          </a:p>
          <a:p>
            <a:pPr lvl="0"/>
            <a:r>
              <a:rPr lang="de-DE" dirty="0"/>
              <a:t>Das Recht auf Gesundheit</a:t>
            </a:r>
          </a:p>
          <a:p>
            <a:pPr lvl="0"/>
            <a:r>
              <a:rPr lang="de-DE" dirty="0"/>
              <a:t>Das Recht auf Religionsfreiheit 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66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Wo wurde das Statut des Internationalen Militärgerichtshof unterschrieben</a:t>
            </a:r>
            <a:r>
              <a:rPr lang="de-DE" dirty="0" smtClean="0"/>
              <a:t>?</a:t>
            </a:r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In Nürnberg</a:t>
            </a:r>
          </a:p>
          <a:p>
            <a:pPr lvl="0"/>
            <a:r>
              <a:rPr lang="de-DE" dirty="0"/>
              <a:t>In Berlin</a:t>
            </a:r>
          </a:p>
          <a:p>
            <a:pPr lvl="0"/>
            <a:r>
              <a:rPr lang="de-DE" dirty="0"/>
              <a:t>In London </a:t>
            </a:r>
          </a:p>
          <a:p>
            <a:pPr lvl="0"/>
            <a:r>
              <a:rPr lang="de-DE" dirty="0" smtClean="0"/>
              <a:t>In Jalta</a:t>
            </a: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7760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Wer wurde nicht in den Nachfolgeprozessen angeklagt?</a:t>
            </a:r>
          </a:p>
          <a:p>
            <a:endParaRPr lang="de-DE" dirty="0"/>
          </a:p>
          <a:p>
            <a:pPr lvl="0"/>
            <a:r>
              <a:rPr lang="de-DE" dirty="0"/>
              <a:t>Ärzte</a:t>
            </a:r>
          </a:p>
          <a:p>
            <a:pPr lvl="0"/>
            <a:r>
              <a:rPr lang="de-DE" dirty="0" smtClean="0"/>
              <a:t>Juristen</a:t>
            </a:r>
            <a:endParaRPr lang="de-DE" dirty="0"/>
          </a:p>
          <a:p>
            <a:pPr lvl="0"/>
            <a:r>
              <a:rPr lang="de-DE" dirty="0"/>
              <a:t>Richter</a:t>
            </a:r>
          </a:p>
          <a:p>
            <a:pPr lvl="0"/>
            <a:r>
              <a:rPr lang="de-DE" dirty="0"/>
              <a:t>Lehrer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3401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Wie viele Artikel stehen in der Allgemeinen Erklärung der Menschenrechte? </a:t>
            </a:r>
          </a:p>
          <a:p>
            <a:endParaRPr lang="de-DE" dirty="0"/>
          </a:p>
          <a:p>
            <a:pPr lvl="0"/>
            <a:r>
              <a:rPr lang="de-DE" dirty="0"/>
              <a:t>15</a:t>
            </a:r>
          </a:p>
          <a:p>
            <a:pPr lvl="0"/>
            <a:r>
              <a:rPr lang="de-DE" dirty="0"/>
              <a:t>30 </a:t>
            </a:r>
          </a:p>
          <a:p>
            <a:pPr lvl="0"/>
            <a:r>
              <a:rPr lang="de-DE" dirty="0"/>
              <a:t>40</a:t>
            </a:r>
          </a:p>
          <a:p>
            <a:pPr lvl="0"/>
            <a:r>
              <a:rPr lang="de-DE" dirty="0"/>
              <a:t>25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6870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Untertitel 2"/>
          <p:cNvSpPr txBox="1">
            <a:spLocks/>
          </p:cNvSpPr>
          <p:nvPr/>
        </p:nvSpPr>
        <p:spPr bwMode="auto">
          <a:xfrm>
            <a:off x="359714" y="5040792"/>
            <a:ext cx="4680599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964" tIns="53482" rIns="106964" bIns="53482"/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de-DE" sz="1800" dirty="0" smtClean="0">
                <a:cs typeface="Arial" charset="0"/>
              </a:rPr>
              <a:t>Memorium Nürnberger Prozesse </a:t>
            </a:r>
            <a:r>
              <a:rPr lang="de-DE" sz="1800" dirty="0">
                <a:cs typeface="Arial" charset="0"/>
              </a:rPr>
              <a:t/>
            </a:r>
            <a:br>
              <a:rPr lang="de-DE" sz="1800" dirty="0">
                <a:cs typeface="Arial" charset="0"/>
              </a:rPr>
            </a:br>
            <a:r>
              <a:rPr lang="de-DE" sz="1800" dirty="0" smtClean="0">
                <a:cs typeface="Arial" charset="0"/>
              </a:rPr>
              <a:t>Bärenschanzstraße 72</a:t>
            </a:r>
            <a:r>
              <a:rPr lang="de-DE" sz="1800" dirty="0">
                <a:cs typeface="Arial" charset="0"/>
              </a:rPr>
              <a:t/>
            </a:r>
            <a:br>
              <a:rPr lang="de-DE" sz="1800" dirty="0">
                <a:cs typeface="Arial" charset="0"/>
              </a:rPr>
            </a:br>
            <a:r>
              <a:rPr lang="de-DE" sz="1800" dirty="0" smtClean="0">
                <a:cs typeface="Arial" charset="0"/>
              </a:rPr>
              <a:t>9429 Nürnberg </a:t>
            </a:r>
            <a:r>
              <a:rPr lang="de-DE" sz="1800" dirty="0">
                <a:cs typeface="Arial" charset="0"/>
              </a:rPr>
              <a:t/>
            </a:r>
            <a:br>
              <a:rPr lang="de-DE" sz="1800" dirty="0">
                <a:cs typeface="Arial" charset="0"/>
              </a:rPr>
            </a:br>
            <a:endParaRPr lang="de-DE" sz="1800" dirty="0">
              <a:cs typeface="Arial" charset="0"/>
            </a:endParaRPr>
          </a:p>
        </p:txBody>
      </p:sp>
      <p:sp>
        <p:nvSpPr>
          <p:cNvPr id="17412" name="Untertitel 2"/>
          <p:cNvSpPr txBox="1">
            <a:spLocks/>
          </p:cNvSpPr>
          <p:nvPr/>
        </p:nvSpPr>
        <p:spPr bwMode="auto">
          <a:xfrm>
            <a:off x="5221616" y="5040792"/>
            <a:ext cx="449864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6964" tIns="53482" rIns="106964" bIns="53482"/>
          <a:lstStyle/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r>
              <a:rPr lang="de-DE" sz="1800" dirty="0">
                <a:cs typeface="Arial" charset="0"/>
                <a:hlinkClick r:id="rId3"/>
              </a:rPr>
              <a:t>https://museen.nuernberg.de/memorium-nuernberger-prozesse</a:t>
            </a:r>
            <a:r>
              <a:rPr lang="de-DE" sz="1800" dirty="0" smtClean="0">
                <a:cs typeface="Arial" charset="0"/>
                <a:hlinkClick r:id="rId3"/>
              </a:rPr>
              <a:t>/</a:t>
            </a:r>
            <a:endParaRPr lang="de-DE" sz="1800" dirty="0" smtClean="0">
              <a:cs typeface="Arial" charset="0"/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de-DE" sz="1800" dirty="0">
              <a:cs typeface="Arial" charset="0"/>
            </a:endParaRPr>
          </a:p>
          <a:p>
            <a:pPr>
              <a:spcBef>
                <a:spcPct val="20000"/>
              </a:spcBef>
              <a:buSzPct val="75000"/>
              <a:buFont typeface="Wingdings" pitchFamily="2" charset="2"/>
              <a:buNone/>
            </a:pPr>
            <a:endParaRPr lang="de-DE" sz="1800" dirty="0">
              <a:cs typeface="Arial" charset="0"/>
            </a:endParaRPr>
          </a:p>
        </p:txBody>
      </p:sp>
      <p:pic>
        <p:nvPicPr>
          <p:cNvPr id="7" name="Grafik 6" descr="Klammer.jp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40657" y="7200900"/>
            <a:ext cx="1440000" cy="36000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188525" y="2052439"/>
            <a:ext cx="800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 smtClean="0"/>
              <a:t>Vielen Dank für die Aufmerksamkeit </a:t>
            </a:r>
            <a:r>
              <a:rPr lang="de-DE" sz="3600" dirty="0" smtClean="0">
                <a:sym typeface="Wingdings" panose="05000000000000000000" pitchFamily="2" charset="2"/>
              </a:rPr>
              <a:t>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3" y="1061947"/>
            <a:ext cx="7488261" cy="5687849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59714" y="6792788"/>
            <a:ext cx="5824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Bildnachweis: Stadtarchiv Nürnberg, Foto: Ray </a:t>
            </a:r>
            <a:r>
              <a:rPr lang="de-DE" sz="900" dirty="0" err="1"/>
              <a:t>D'Addario</a:t>
            </a:r>
            <a:r>
              <a:rPr lang="de-DE" sz="900" dirty="0"/>
              <a:t> (20. November 1945). (</a:t>
            </a:r>
            <a:r>
              <a:rPr lang="de-DE" sz="900" dirty="0" err="1"/>
              <a:t>StadtAN</a:t>
            </a:r>
            <a:r>
              <a:rPr lang="de-DE" sz="900" dirty="0"/>
              <a:t> A 65/IV Nr. RA-141)</a:t>
            </a:r>
          </a:p>
        </p:txBody>
      </p:sp>
    </p:spTree>
    <p:extLst>
      <p:ext uri="{BB962C8B-B14F-4D97-AF65-F5344CB8AC3E}">
        <p14:creationId xmlns:p14="http://schemas.microsoft.com/office/powerpoint/2010/main" val="1700357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1079500"/>
            <a:ext cx="7046213" cy="5659046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360363" y="7020900"/>
            <a:ext cx="6660851" cy="360000"/>
          </a:xfrm>
        </p:spPr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38362" y="6790068"/>
            <a:ext cx="308930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Bildnachweis: National Archives, College Park, MD, USA</a:t>
            </a:r>
          </a:p>
        </p:txBody>
      </p:sp>
    </p:spTree>
    <p:extLst>
      <p:ext uri="{BB962C8B-B14F-4D97-AF65-F5344CB8AC3E}">
        <p14:creationId xmlns:p14="http://schemas.microsoft.com/office/powerpoint/2010/main" val="371567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" y="1086742"/>
            <a:ext cx="7560918" cy="5701099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344075" y="6812475"/>
            <a:ext cx="50387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/>
              <a:t>Bildnachweis: National Archives, College Park, MD, USA</a:t>
            </a:r>
          </a:p>
        </p:txBody>
      </p:sp>
    </p:spTree>
    <p:extLst>
      <p:ext uri="{BB962C8B-B14F-4D97-AF65-F5344CB8AC3E}">
        <p14:creationId xmlns:p14="http://schemas.microsoft.com/office/powerpoint/2010/main" val="160969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38" y="1079500"/>
            <a:ext cx="7140700" cy="5698654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59714" y="6752601"/>
            <a:ext cx="50387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/>
              <a:t>Bildnachweis: National Archives, College Park, MD, USA</a:t>
            </a:r>
          </a:p>
        </p:txBody>
      </p:sp>
    </p:spTree>
    <p:extLst>
      <p:ext uri="{BB962C8B-B14F-4D97-AF65-F5344CB8AC3E}">
        <p14:creationId xmlns:p14="http://schemas.microsoft.com/office/powerpoint/2010/main" val="78579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14" y="1079500"/>
            <a:ext cx="7341105" cy="5653459"/>
          </a:xfrm>
        </p:spPr>
      </p:pic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327426" y="6812475"/>
            <a:ext cx="5038725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900" dirty="0"/>
              <a:t>Bildnachweis: National Archives, College Park, MD, USA</a:t>
            </a:r>
          </a:p>
        </p:txBody>
      </p:sp>
    </p:spTree>
    <p:extLst>
      <p:ext uri="{BB962C8B-B14F-4D97-AF65-F5344CB8AC3E}">
        <p14:creationId xmlns:p14="http://schemas.microsoft.com/office/powerpoint/2010/main" val="164463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de-DE" sz="8000" dirty="0" smtClean="0"/>
          </a:p>
          <a:p>
            <a:pPr marL="0" indent="0" algn="ctr">
              <a:buNone/>
            </a:pPr>
            <a:r>
              <a:rPr lang="de-DE" sz="8000" dirty="0" smtClean="0"/>
              <a:t>Quiz</a:t>
            </a:r>
            <a:endParaRPr lang="de-DE" sz="8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924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Der </a:t>
            </a:r>
            <a:r>
              <a:rPr lang="de-DE" dirty="0"/>
              <a:t>Begriff Siegerjustiz ist </a:t>
            </a:r>
            <a:r>
              <a:rPr lang="de-DE" dirty="0" smtClean="0"/>
              <a:t>…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lvl="0"/>
            <a:r>
              <a:rPr lang="de-DE" dirty="0"/>
              <a:t>revisionistisch </a:t>
            </a:r>
          </a:p>
          <a:p>
            <a:pPr lvl="0"/>
            <a:r>
              <a:rPr lang="de-DE" dirty="0"/>
              <a:t>konfliktlösend</a:t>
            </a:r>
          </a:p>
          <a:p>
            <a:pPr lvl="0"/>
            <a:r>
              <a:rPr lang="de-DE" dirty="0"/>
              <a:t>wohltuend</a:t>
            </a:r>
          </a:p>
          <a:p>
            <a:pPr lvl="0"/>
            <a:r>
              <a:rPr lang="de-DE" dirty="0"/>
              <a:t>harmlos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3848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de-DE" dirty="0"/>
              <a:t>Wie viele Richter fällten das Urteil</a:t>
            </a:r>
            <a:r>
              <a:rPr lang="de-DE" dirty="0" smtClean="0"/>
              <a:t>?</a:t>
            </a:r>
          </a:p>
          <a:p>
            <a:pPr marL="0" lvl="0" indent="0">
              <a:buNone/>
            </a:pPr>
            <a:endParaRPr lang="de-DE" dirty="0"/>
          </a:p>
          <a:p>
            <a:pPr marL="0" lvl="0" indent="0">
              <a:buNone/>
            </a:pPr>
            <a:endParaRPr lang="de-DE" dirty="0"/>
          </a:p>
          <a:p>
            <a:pPr lvl="0"/>
            <a:r>
              <a:rPr lang="de-DE" dirty="0"/>
              <a:t>8</a:t>
            </a:r>
          </a:p>
          <a:p>
            <a:pPr lvl="0"/>
            <a:r>
              <a:rPr lang="de-DE" dirty="0" smtClean="0"/>
              <a:t>2</a:t>
            </a:r>
            <a:endParaRPr lang="de-DE" dirty="0"/>
          </a:p>
          <a:p>
            <a:pPr lvl="0"/>
            <a:r>
              <a:rPr lang="de-DE" dirty="0" smtClean="0"/>
              <a:t>4</a:t>
            </a:r>
            <a:endParaRPr lang="de-DE" dirty="0"/>
          </a:p>
          <a:p>
            <a:pPr lvl="0"/>
            <a:r>
              <a:rPr lang="de-DE" dirty="0"/>
              <a:t>10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Memorium Nürnberger Prozesse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DAAE1D1-68DC-4F64-8590-87B353DAB64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639769"/>
      </p:ext>
    </p:extLst>
  </p:cSld>
  <p:clrMapOvr>
    <a:masterClrMapping/>
  </p:clrMapOvr>
</p:sld>
</file>

<file path=ppt/theme/theme1.xml><?xml version="1.0" encoding="utf-8"?>
<a:theme xmlns:a="http://schemas.openxmlformats.org/drawingml/2006/main" name="pp_vorlage_nbg_4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330</Words>
  <Application>Microsoft Office PowerPoint</Application>
  <PresentationFormat>Benutzerdefiniert</PresentationFormat>
  <Paragraphs>102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Symbol</vt:lpstr>
      <vt:lpstr>Wingdings</vt:lpstr>
      <vt:lpstr>pp_vorlage_nbg_43</vt:lpstr>
      <vt:lpstr>Die Bedeutung der Nürnberger Prozesse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Nürnberg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</dc:title>
  <dc:creator>KuM6-M-FSJ</dc:creator>
  <cp:lastModifiedBy>Brostean-Kaiser, Sophia</cp:lastModifiedBy>
  <cp:revision>23</cp:revision>
  <dcterms:created xsi:type="dcterms:W3CDTF">2020-09-11T12:30:36Z</dcterms:created>
  <dcterms:modified xsi:type="dcterms:W3CDTF">2022-10-07T07:16:01Z</dcterms:modified>
</cp:coreProperties>
</file>